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4484-7992-48A0-A973-805F60CA80EE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CF22-B13B-4EC4-9F25-C309898A9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CF22-B13B-4EC4-9F25-C309898A9C1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7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2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9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7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42E9-9B5E-46A7-BCE9-F63EF28D2EA0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0909-0580-4123-9105-71E4F11C4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3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UMKM (UU no. 28/2008)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Usaha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perorangan</a:t>
            </a:r>
            <a:r>
              <a:rPr lang="en-US" dirty="0" smtClean="0"/>
              <a:t> /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/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, </a:t>
            </a:r>
            <a:r>
              <a:rPr lang="en-US" dirty="0" err="1" smtClean="0"/>
              <a:t>dikuasai</a:t>
            </a:r>
            <a:r>
              <a:rPr lang="en-US" dirty="0" smtClean="0"/>
              <a:t>/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/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kecilsebagaimanan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 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SOSIALISASI SAK ETAP UKM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Kementrian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UKM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(IAI)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civitas</a:t>
            </a:r>
            <a:r>
              <a:rPr lang="en-US" dirty="0" smtClean="0"/>
              <a:t> </a:t>
            </a:r>
            <a:r>
              <a:rPr lang="en-US" dirty="0" err="1" smtClean="0"/>
              <a:t>akademika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UKM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dukngan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lap </a:t>
            </a:r>
            <a:r>
              <a:rPr lang="en-US" dirty="0" err="1" smtClean="0"/>
              <a:t>keu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/</a:t>
            </a:r>
            <a:r>
              <a:rPr lang="en-US" dirty="0" err="1" smtClean="0"/>
              <a:t>mempekerjakan</a:t>
            </a:r>
            <a:r>
              <a:rPr lang="en-US" dirty="0" smtClean="0"/>
              <a:t> TK </a:t>
            </a:r>
            <a:r>
              <a:rPr lang="en-US" dirty="0" err="1" smtClean="0"/>
              <a:t>terdidik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7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KERJASAMA </a:t>
            </a:r>
            <a:br>
              <a:rPr lang="en-US" dirty="0" smtClean="0"/>
            </a:br>
            <a:r>
              <a:rPr lang="en-US" dirty="0" smtClean="0"/>
              <a:t>PENDIDIKAN &amp; UKM: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err="1" smtClean="0"/>
              <a:t>Upaya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menekan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penganggungan</a:t>
            </a:r>
            <a:r>
              <a:rPr lang="en-US" sz="3600" dirty="0" smtClean="0"/>
              <a:t> </a:t>
            </a:r>
            <a:r>
              <a:rPr lang="en-US" sz="3600" dirty="0" err="1" smtClean="0"/>
              <a:t>dpt</a:t>
            </a:r>
            <a:r>
              <a:rPr lang="en-US" sz="3600" dirty="0" smtClean="0"/>
              <a:t> </a:t>
            </a:r>
            <a:r>
              <a:rPr lang="en-US" sz="3600" dirty="0" err="1" smtClean="0"/>
              <a:t>terwujud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Kualitas</a:t>
            </a:r>
            <a:r>
              <a:rPr lang="en-US" sz="3600" dirty="0" smtClean="0"/>
              <a:t> </a:t>
            </a:r>
            <a:r>
              <a:rPr lang="en-US" sz="3600" dirty="0" err="1" smtClean="0"/>
              <a:t>lulusan</a:t>
            </a:r>
            <a:r>
              <a:rPr lang="en-US" sz="3600" dirty="0" smtClean="0"/>
              <a:t> PT </a:t>
            </a:r>
            <a:r>
              <a:rPr lang="en-US" sz="3600" dirty="0" err="1" smtClean="0"/>
              <a:t>lbh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</a:t>
            </a:r>
            <a:r>
              <a:rPr lang="en-US" sz="3600" dirty="0" smtClean="0"/>
              <a:t>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kecakapan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dirty="0" err="1" smtClean="0"/>
              <a:t>Pendampingan</a:t>
            </a:r>
            <a:r>
              <a:rPr lang="en-US" sz="3600" dirty="0" smtClean="0"/>
              <a:t> </a:t>
            </a:r>
            <a:r>
              <a:rPr lang="en-US" sz="3600" dirty="0" err="1" smtClean="0"/>
              <a:t>dlm</a:t>
            </a:r>
            <a:r>
              <a:rPr lang="en-US" sz="3600" dirty="0" smtClean="0"/>
              <a:t> </a:t>
            </a:r>
            <a:r>
              <a:rPr lang="en-US" sz="3600" dirty="0" err="1" smtClean="0"/>
              <a:t>menumbuhkembangkan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akurat</a:t>
            </a:r>
            <a:r>
              <a:rPr lang="en-US" sz="3600" dirty="0" smtClean="0"/>
              <a:t>, </a:t>
            </a:r>
            <a:r>
              <a:rPr lang="en-US" sz="3600" dirty="0" err="1" smtClean="0"/>
              <a:t>tertata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profesional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56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DAMPAK PENERAPAN SAK ETAP BG UKM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 smtClean="0"/>
              <a:t>Laporan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TAAT:</a:t>
            </a:r>
          </a:p>
          <a:p>
            <a:pPr marL="0" indent="0">
              <a:buNone/>
            </a:pPr>
            <a:r>
              <a:rPr lang="en-US" dirty="0" smtClean="0"/>
              <a:t>TERTIB</a:t>
            </a:r>
          </a:p>
          <a:p>
            <a:pPr marL="0" indent="0">
              <a:buNone/>
            </a:pPr>
            <a:r>
              <a:rPr lang="en-US" dirty="0" smtClean="0"/>
              <a:t>AKURAT</a:t>
            </a:r>
          </a:p>
          <a:p>
            <a:pPr marL="0" indent="0">
              <a:buNone/>
            </a:pPr>
            <a:r>
              <a:rPr lang="en-US" dirty="0" smtClean="0"/>
              <a:t>AKUNTABEL</a:t>
            </a:r>
          </a:p>
          <a:p>
            <a:pPr marL="0" indent="0">
              <a:buNone/>
            </a:pPr>
            <a:r>
              <a:rPr lang="en-US" dirty="0" smtClean="0"/>
              <a:t>TERBUKA/TRANSPARAN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PENGUATAN SALAH SATU DR</a:t>
            </a:r>
          </a:p>
          <a:p>
            <a:pPr marL="0" indent="0">
              <a:buNone/>
            </a:pPr>
            <a:r>
              <a:rPr lang="en-US" dirty="0" smtClean="0"/>
              <a:t>3 PILAR STANDAR (PSAK, ETAP &amp; SAK SYARIAH)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PENGAMBILAN KEPUTUSAN</a:t>
            </a:r>
          </a:p>
          <a:p>
            <a:r>
              <a:rPr lang="en-US" dirty="0" smtClean="0"/>
              <a:t>EKSPANSI USAHA</a:t>
            </a:r>
          </a:p>
          <a:p>
            <a:r>
              <a:rPr lang="en-US" dirty="0" smtClean="0"/>
              <a:t>PENINGKATAN DLM EFISIEN, EFEKTIVITAS DAN PRODUKTIVITAS USAHA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-----------------------------------------PENINGKATAN PROF SDM  &amp; USAHA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DAMPAK   </a:t>
            </a:r>
            <a:r>
              <a:rPr lang="en-US" dirty="0" err="1" smtClean="0"/>
              <a:t>lanjutan</a:t>
            </a:r>
            <a:r>
              <a:rPr lang="en-US" dirty="0" smtClean="0"/>
              <a:t>…………….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HUB DG PIHAK 3 (BANK)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AKSES KREDIT &amp; MODAL</a:t>
            </a:r>
          </a:p>
          <a:p>
            <a:r>
              <a:rPr lang="en-US" dirty="0" smtClean="0"/>
              <a:t>BANKABLE</a:t>
            </a:r>
          </a:p>
          <a:p>
            <a:r>
              <a:rPr lang="en-US" dirty="0" smtClean="0"/>
              <a:t>PENDEKATAN YG SISTEMATIS DALAM PENDANAAN USAHA</a:t>
            </a:r>
          </a:p>
          <a:p>
            <a:endParaRPr lang="en-US" dirty="0"/>
          </a:p>
          <a:p>
            <a:r>
              <a:rPr lang="en-US" dirty="0" smtClean="0"/>
              <a:t>-------------------------------------</a:t>
            </a:r>
          </a:p>
          <a:p>
            <a:r>
              <a:rPr lang="en-US" dirty="0" smtClean="0"/>
              <a:t>SINERGI ANTAR ENTITAS &amp; INVESTOR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PT &amp; PIHAK TERKAIT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BENTUK TRIDARMA PT</a:t>
            </a:r>
          </a:p>
          <a:p>
            <a:r>
              <a:rPr lang="en-US" dirty="0" smtClean="0"/>
              <a:t>IMPLEMENTASI TEORI</a:t>
            </a:r>
          </a:p>
          <a:p>
            <a:r>
              <a:rPr lang="en-US" dirty="0" smtClean="0"/>
              <a:t>PENINGKATAN KUALITAS MHS</a:t>
            </a:r>
          </a:p>
          <a:p>
            <a:r>
              <a:rPr lang="en-US" dirty="0" smtClean="0"/>
              <a:t>LAPANGAN KERJA BARU</a:t>
            </a:r>
          </a:p>
          <a:p>
            <a:endParaRPr lang="en-US" dirty="0"/>
          </a:p>
          <a:p>
            <a:r>
              <a:rPr lang="en-US" dirty="0" smtClean="0"/>
              <a:t>-------------------------------------MENDUKUNG PROGRAM PEMERINTAH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60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PEMBUKUAN SEDERHANA UKM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Kegiatan</a:t>
            </a:r>
            <a:r>
              <a:rPr lang="en-US" sz="4000" dirty="0" smtClean="0"/>
              <a:t> </a:t>
            </a:r>
            <a:r>
              <a:rPr lang="en-US" sz="4000" dirty="0" err="1" smtClean="0"/>
              <a:t>pencatatan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endParaRPr lang="en-US" sz="4000" dirty="0" smtClean="0"/>
          </a:p>
          <a:p>
            <a:r>
              <a:rPr lang="en-US" sz="4000" dirty="0" err="1" smtClean="0"/>
              <a:t>Evaluasi</a:t>
            </a:r>
            <a:r>
              <a:rPr lang="en-US" sz="4000" dirty="0" smtClean="0"/>
              <a:t> </a:t>
            </a:r>
            <a:r>
              <a:rPr lang="en-US" sz="4000" dirty="0" err="1" smtClean="0"/>
              <a:t>melihat</a:t>
            </a:r>
            <a:r>
              <a:rPr lang="en-US" sz="4000" dirty="0" smtClean="0"/>
              <a:t> </a:t>
            </a:r>
            <a:r>
              <a:rPr lang="en-US" sz="4000" dirty="0" err="1" smtClean="0"/>
              <a:t>perkembagan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endParaRPr lang="en-US" sz="4000" dirty="0" smtClean="0"/>
          </a:p>
          <a:p>
            <a:r>
              <a:rPr lang="en-US" sz="4000" dirty="0" err="1" smtClean="0"/>
              <a:t>Mengetahui</a:t>
            </a:r>
            <a:r>
              <a:rPr lang="en-US" sz="4000" dirty="0" smtClean="0"/>
              <a:t> </a:t>
            </a:r>
            <a:r>
              <a:rPr lang="en-US" sz="4000" dirty="0" err="1" smtClean="0"/>
              <a:t>keuntungan</a:t>
            </a:r>
            <a:r>
              <a:rPr lang="en-US" sz="4000" dirty="0" smtClean="0"/>
              <a:t>/</a:t>
            </a:r>
            <a:r>
              <a:rPr lang="en-US" sz="4000" dirty="0" err="1" smtClean="0"/>
              <a:t>kerugian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endParaRPr lang="en-US" sz="4000" dirty="0" smtClean="0"/>
          </a:p>
          <a:p>
            <a:r>
              <a:rPr lang="en-US" sz="4000" dirty="0" err="1" smtClean="0"/>
              <a:t>Sebg</a:t>
            </a:r>
            <a:r>
              <a:rPr lang="en-US" sz="4000" dirty="0" smtClean="0"/>
              <a:t> </a:t>
            </a:r>
            <a:r>
              <a:rPr lang="en-US" sz="4000" dirty="0" err="1" smtClean="0"/>
              <a:t>kompas</a:t>
            </a:r>
            <a:r>
              <a:rPr lang="en-US" sz="4000" dirty="0" smtClean="0"/>
              <a:t>/</a:t>
            </a:r>
            <a:r>
              <a:rPr lang="en-US" sz="4000" dirty="0" err="1" smtClean="0"/>
              <a:t>petunjuk</a:t>
            </a:r>
            <a:r>
              <a:rPr lang="en-US" sz="4000" dirty="0" smtClean="0"/>
              <a:t> </a:t>
            </a:r>
            <a:r>
              <a:rPr lang="en-US" sz="4000" dirty="0" err="1" smtClean="0"/>
              <a:t>arah</a:t>
            </a:r>
            <a:r>
              <a:rPr lang="en-US" sz="4000" dirty="0" smtClean="0"/>
              <a:t> </a:t>
            </a:r>
            <a:r>
              <a:rPr lang="en-US" sz="4000" dirty="0" err="1" smtClean="0"/>
              <a:t>bg</a:t>
            </a:r>
            <a:r>
              <a:rPr lang="en-US" sz="4000" dirty="0" smtClean="0"/>
              <a:t> UKM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menjalankan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055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ALASAN PEMBUKUAN PENTING: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MENGETAHUI CASHFLOW</a:t>
            </a:r>
          </a:p>
          <a:p>
            <a:r>
              <a:rPr lang="en-US" dirty="0" smtClean="0"/>
              <a:t>MENGETAHUI POSISI MODAL</a:t>
            </a:r>
          </a:p>
          <a:p>
            <a:r>
              <a:rPr lang="en-US" dirty="0" smtClean="0"/>
              <a:t>MENCEGAH TERCAMPURNYA PENGL KEU.USAHA &amp; PRIBADI</a:t>
            </a:r>
          </a:p>
          <a:p>
            <a:r>
              <a:rPr lang="en-US" dirty="0" smtClean="0"/>
              <a:t>MENGANALISA &amp; MENGAMBIL TINDAKAN DARI HASIL ANALISA KEU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LAPORAN KEUANGAN UKM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NERACA</a:t>
            </a:r>
          </a:p>
          <a:p>
            <a:r>
              <a:rPr lang="en-US" dirty="0" smtClean="0"/>
              <a:t>LAPORAN LABA RUGI</a:t>
            </a:r>
          </a:p>
          <a:p>
            <a:r>
              <a:rPr lang="en-US" dirty="0" smtClean="0"/>
              <a:t>LAPORAN ARUS 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05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TAHAPAN PEMBUKUAN UKM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KUMPULKAN &amp; ANALISA DATA TRANSAKSI</a:t>
            </a:r>
          </a:p>
          <a:p>
            <a:pPr marL="514350" indent="-514350">
              <a:buAutoNum type="arabicPeriod"/>
            </a:pPr>
            <a:r>
              <a:rPr lang="en-US" dirty="0" smtClean="0"/>
              <a:t>BUAT JURNAL TRANSAKSI ( TGL, NOBUKTI, AKUN, KET, D,K,S)</a:t>
            </a:r>
          </a:p>
          <a:p>
            <a:pPr marL="514350" indent="-514350">
              <a:buAutoNum type="arabicPeriod"/>
            </a:pPr>
            <a:r>
              <a:rPr lang="en-US" dirty="0" smtClean="0"/>
              <a:t>MEMINDAHKAN JURNAL TRANSAKSI KE BB</a:t>
            </a:r>
          </a:p>
          <a:p>
            <a:pPr marL="514350" indent="-514350">
              <a:buAutoNum type="arabicPeriod"/>
            </a:pPr>
            <a:r>
              <a:rPr lang="en-US" dirty="0" smtClean="0"/>
              <a:t>MEMBUAT NERACA PERCOBAAN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53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BAG.JK LAP TIDAK SEIMBANG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 ADA TRANSAKSI YANG BELUM DICATAT</a:t>
            </a:r>
          </a:p>
          <a:p>
            <a:r>
              <a:rPr lang="en-US" dirty="0" smtClean="0"/>
              <a:t>2. ADA TRANSAKSI YANG SALAH PERHITUNGAN / SALAH CATAT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8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BEDA  PEMBUKUAN &amp;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1.PEMBUKUAN : HY KEGIATAN PENCATATAN DR KEJADIAN EKONOMI (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proses </a:t>
            </a:r>
            <a:r>
              <a:rPr lang="en-US" dirty="0" err="1" smtClean="0"/>
              <a:t>akuntansi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MELIBATKAN SELURUH PROSES AKUNTANSI ( </a:t>
            </a:r>
            <a:r>
              <a:rPr lang="en-US" dirty="0" err="1" smtClean="0"/>
              <a:t>pencatatan</a:t>
            </a:r>
            <a:r>
              <a:rPr lang="en-US" dirty="0" smtClean="0"/>
              <a:t>, </a:t>
            </a:r>
            <a:r>
              <a:rPr lang="en-US" dirty="0" err="1" smtClean="0"/>
              <a:t>penggolongan</a:t>
            </a:r>
            <a:r>
              <a:rPr lang="en-US" dirty="0" smtClean="0"/>
              <a:t>, </a:t>
            </a:r>
            <a:r>
              <a:rPr lang="en-US" dirty="0" err="1" smtClean="0"/>
              <a:t>peringkasan</a:t>
            </a:r>
            <a:r>
              <a:rPr lang="en-US" dirty="0" smtClean="0"/>
              <a:t>, </a:t>
            </a:r>
            <a:r>
              <a:rPr lang="en-US" dirty="0" err="1" smtClean="0"/>
              <a:t>penyiapan</a:t>
            </a:r>
            <a:r>
              <a:rPr lang="en-US" dirty="0" smtClean="0"/>
              <a:t> lap </a:t>
            </a:r>
            <a:r>
              <a:rPr lang="en-US" dirty="0" err="1" smtClean="0"/>
              <a:t>keuangan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5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Usaha Kecil </a:t>
            </a:r>
            <a:r>
              <a:rPr lang="en-US" dirty="0" err="1" smtClean="0"/>
              <a:t>Menurut</a:t>
            </a:r>
            <a:r>
              <a:rPr lang="en-US" dirty="0" smtClean="0"/>
              <a:t> UU 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kekayaan</a:t>
            </a:r>
            <a:r>
              <a:rPr lang="en-US" sz="4000" dirty="0" smtClean="0"/>
              <a:t> </a:t>
            </a:r>
            <a:r>
              <a:rPr lang="en-US" sz="4000" dirty="0" err="1" smtClean="0"/>
              <a:t>bersih</a:t>
            </a:r>
            <a:r>
              <a:rPr lang="en-US" sz="4000" dirty="0" smtClean="0"/>
              <a:t>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50 – 500 </a:t>
            </a:r>
            <a:r>
              <a:rPr lang="en-US" sz="4000" dirty="0" err="1" smtClean="0"/>
              <a:t>jt</a:t>
            </a:r>
            <a:r>
              <a:rPr lang="en-US" sz="4000" dirty="0" smtClean="0"/>
              <a:t> (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termasuk</a:t>
            </a:r>
            <a:r>
              <a:rPr lang="en-US" sz="4000" dirty="0" smtClean="0"/>
              <a:t> </a:t>
            </a:r>
            <a:r>
              <a:rPr lang="en-US" sz="4000" dirty="0" err="1" smtClean="0"/>
              <a:t>tanah</a:t>
            </a:r>
            <a:r>
              <a:rPr lang="en-US" sz="4000" dirty="0" smtClean="0"/>
              <a:t> &amp; </a:t>
            </a:r>
            <a:r>
              <a:rPr lang="en-US" sz="4000" dirty="0" err="1" smtClean="0"/>
              <a:t>bangunan</a:t>
            </a:r>
            <a:r>
              <a:rPr lang="en-US" sz="4000" dirty="0" smtClean="0"/>
              <a:t> </a:t>
            </a:r>
            <a:r>
              <a:rPr lang="en-US" sz="4000" dirty="0" err="1" smtClean="0"/>
              <a:t>tempat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penjualan</a:t>
            </a:r>
            <a:r>
              <a:rPr lang="en-US" sz="4000" dirty="0" smtClean="0"/>
              <a:t> </a:t>
            </a:r>
            <a:r>
              <a:rPr lang="en-US" sz="4000" dirty="0" err="1" smtClean="0"/>
              <a:t>tahunan</a:t>
            </a:r>
            <a:r>
              <a:rPr lang="en-US" sz="4000" dirty="0" smtClean="0"/>
              <a:t>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300 </a:t>
            </a:r>
            <a:r>
              <a:rPr lang="en-US" sz="4000" dirty="0" err="1" smtClean="0"/>
              <a:t>jt</a:t>
            </a:r>
            <a:r>
              <a:rPr lang="en-US" sz="4000" dirty="0" smtClean="0"/>
              <a:t> -2,5M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5591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LAPORAN 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keungan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aruskas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keputusan2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kendala2 yang </a:t>
            </a:r>
            <a:r>
              <a:rPr lang="en-US" dirty="0" err="1" smtClean="0"/>
              <a:t>dihadapi</a:t>
            </a:r>
            <a:r>
              <a:rPr lang="en-US" dirty="0" smtClean="0"/>
              <a:t> UKM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UKM </a:t>
            </a:r>
            <a:r>
              <a:rPr lang="en-US" dirty="0" err="1" smtClean="0"/>
              <a:t>membuat</a:t>
            </a:r>
            <a:r>
              <a:rPr lang="en-US" dirty="0" smtClean="0"/>
              <a:t> lap </a:t>
            </a:r>
            <a:r>
              <a:rPr lang="en-US" dirty="0" err="1" smtClean="0"/>
              <a:t>keu</a:t>
            </a:r>
            <a:r>
              <a:rPr lang="en-US" smtClean="0"/>
              <a:t> basis SAK ETAP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0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CIRI-CIRI UKM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pemiliki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pengelola</a:t>
            </a:r>
            <a:r>
              <a:rPr lang="en-US" dirty="0" smtClean="0"/>
              <a:t> UKM)</a:t>
            </a:r>
          </a:p>
          <a:p>
            <a:pPr marL="514350" indent="-514350">
              <a:buAutoNum type="alphaLcPeriod"/>
            </a:pPr>
            <a:r>
              <a:rPr lang="en-US" dirty="0" smtClean="0"/>
              <a:t>Modal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/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modal</a:t>
            </a:r>
          </a:p>
          <a:p>
            <a:pPr marL="514350" indent="-514350">
              <a:buAutoNum type="alphaLcPeriod"/>
            </a:pPr>
            <a:r>
              <a:rPr lang="en-US" dirty="0" smtClean="0"/>
              <a:t>Daerah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LN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segi</a:t>
            </a:r>
            <a:r>
              <a:rPr lang="en-US" dirty="0" smtClean="0"/>
              <a:t> total </a:t>
            </a:r>
            <a:r>
              <a:rPr lang="en-US" dirty="0" err="1" smtClean="0"/>
              <a:t>aset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&amp; </a:t>
            </a:r>
            <a:r>
              <a:rPr lang="en-US" dirty="0" err="1" smtClean="0"/>
              <a:t>sarpras</a:t>
            </a:r>
            <a:r>
              <a:rPr lang="en-US" dirty="0" smtClean="0"/>
              <a:t> ) </a:t>
            </a:r>
            <a:r>
              <a:rPr lang="en-US" dirty="0" err="1" smtClean="0"/>
              <a:t>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6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KEKUATAN &amp; KELEMAHAN UKM: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KEKUATAN UKM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a. Economies of scale,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b. </a:t>
            </a:r>
            <a:r>
              <a:rPr lang="en-US" sz="3200" dirty="0" err="1" smtClean="0"/>
              <a:t>Padat</a:t>
            </a:r>
            <a:r>
              <a:rPr lang="en-US" sz="3200" dirty="0" smtClean="0"/>
              <a:t> </a:t>
            </a:r>
            <a:r>
              <a:rPr lang="en-US" sz="3200" dirty="0" err="1" smtClean="0"/>
              <a:t>karya</a:t>
            </a:r>
            <a:r>
              <a:rPr lang="en-US" sz="3200" dirty="0" smtClean="0"/>
              <a:t> ( </a:t>
            </a:r>
            <a:r>
              <a:rPr lang="en-US" sz="3200" dirty="0" err="1" smtClean="0"/>
              <a:t>berciri</a:t>
            </a:r>
            <a:r>
              <a:rPr lang="en-US" sz="3200" dirty="0" smtClean="0"/>
              <a:t> hand made),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keunikan</a:t>
            </a:r>
            <a:r>
              <a:rPr lang="en-US" sz="3200" dirty="0" smtClean="0"/>
              <a:t> </a:t>
            </a:r>
            <a:r>
              <a:rPr lang="en-US" sz="3200" dirty="0" err="1" smtClean="0"/>
              <a:t>sbg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keunggulan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pabrikas</a:t>
            </a: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KELEMAHAN UKM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omzet</a:t>
            </a:r>
            <a:r>
              <a:rPr lang="en-US" sz="2800" dirty="0" smtClean="0"/>
              <a:t> ,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bersaing</a:t>
            </a:r>
            <a:r>
              <a:rPr lang="en-US" sz="2800" dirty="0" smtClean="0"/>
              <a:t> dg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b. Hand made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presisi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unt</a:t>
            </a:r>
            <a:r>
              <a:rPr lang="en-US" sz="2800" dirty="0" smtClean="0"/>
              <a:t> </a:t>
            </a:r>
            <a:r>
              <a:rPr lang="en-US" sz="2800" dirty="0" err="1" smtClean="0"/>
              <a:t>distandarisasi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Sumberdaya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alam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KEKUATAN &amp; KELEMAHAN UKM </a:t>
            </a:r>
            <a:r>
              <a:rPr lang="en-US" dirty="0" err="1" smtClean="0"/>
              <a:t>lanjutan</a:t>
            </a:r>
            <a:r>
              <a:rPr lang="en-US" dirty="0" smtClean="0"/>
              <a:t> ……………..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KEKUATAN UKM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oriented dg </a:t>
            </a:r>
            <a:r>
              <a:rPr lang="en-US" sz="2800" dirty="0" err="1" smtClean="0"/>
              <a:t>ketersediaan</a:t>
            </a:r>
            <a:r>
              <a:rPr lang="en-US" sz="2800" dirty="0" smtClean="0"/>
              <a:t> SD,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komparatif</a:t>
            </a:r>
            <a:r>
              <a:rPr lang="en-US" sz="2800" dirty="0" smtClean="0"/>
              <a:t> msg2 </a:t>
            </a:r>
            <a:r>
              <a:rPr lang="en-US" sz="2800" dirty="0" err="1" smtClean="0"/>
              <a:t>wilayah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d. </a:t>
            </a:r>
            <a:r>
              <a:rPr lang="en-US" sz="2800" dirty="0" err="1" smtClean="0"/>
              <a:t>Konsekwensi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(f) </a:t>
            </a:r>
            <a:r>
              <a:rPr lang="en-US" sz="2800" dirty="0" err="1" smtClean="0"/>
              <a:t>sgt</a:t>
            </a:r>
            <a:r>
              <a:rPr lang="en-US" sz="2800" dirty="0" smtClean="0"/>
              <a:t> </a:t>
            </a:r>
            <a:r>
              <a:rPr lang="en-US" sz="2800" dirty="0" err="1" smtClean="0"/>
              <a:t>byk</a:t>
            </a:r>
            <a:r>
              <a:rPr lang="en-US" sz="2800" dirty="0" smtClean="0"/>
              <a:t> </a:t>
            </a:r>
            <a:r>
              <a:rPr lang="en-US" sz="2800" dirty="0" err="1" smtClean="0"/>
              <a:t>pelaku</a:t>
            </a:r>
            <a:r>
              <a:rPr lang="en-US" sz="2800" dirty="0" smtClean="0"/>
              <a:t> UKM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kompetisi</a:t>
            </a:r>
            <a:r>
              <a:rPr lang="en-US" sz="2800" dirty="0" smtClean="0"/>
              <a:t> </a:t>
            </a:r>
            <a:r>
              <a:rPr lang="en-US" sz="2800" dirty="0" err="1" smtClean="0"/>
              <a:t>krn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 </a:t>
            </a:r>
            <a:r>
              <a:rPr lang="en-US" sz="2800" dirty="0" err="1" smtClean="0"/>
              <a:t>diseluruh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pelosok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KELEMAHAN UKM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d.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scr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e. </a:t>
            </a:r>
            <a:r>
              <a:rPr lang="en-US" sz="2800" dirty="0" err="1" smtClean="0"/>
              <a:t>Continuitas</a:t>
            </a:r>
            <a:r>
              <a:rPr lang="en-US" sz="2800" dirty="0" smtClean="0"/>
              <a:t> </a:t>
            </a:r>
            <a:r>
              <a:rPr lang="en-US" sz="2800" dirty="0" err="1" smtClean="0"/>
              <a:t>rentan</a:t>
            </a:r>
            <a:r>
              <a:rPr lang="en-US" sz="2800" dirty="0" smtClean="0"/>
              <a:t> </a:t>
            </a:r>
            <a:r>
              <a:rPr lang="en-US" sz="2800" dirty="0" err="1" smtClean="0"/>
              <a:t>krn</a:t>
            </a:r>
            <a:r>
              <a:rPr lang="en-US" sz="2800" dirty="0" smtClean="0"/>
              <a:t> SDA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diperbaruhi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f.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bg</a:t>
            </a:r>
            <a:r>
              <a:rPr lang="en-US" sz="2800" dirty="0" smtClean="0"/>
              <a:t> </a:t>
            </a:r>
            <a:r>
              <a:rPr lang="en-US" sz="2800" dirty="0" err="1" smtClean="0"/>
              <a:t>masy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digeluti</a:t>
            </a:r>
            <a:r>
              <a:rPr lang="en-US" sz="2800" dirty="0" smtClean="0"/>
              <a:t> UKM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510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SAK ETAP UKM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UKM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lap </a:t>
            </a:r>
            <a:r>
              <a:rPr lang="en-US" dirty="0" err="1" smtClean="0"/>
              <a:t>keuangan</a:t>
            </a:r>
            <a:r>
              <a:rPr lang="en-US" dirty="0" smtClean="0"/>
              <a:t> dg PSAK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lap </a:t>
            </a:r>
            <a:r>
              <a:rPr lang="en-US" dirty="0" err="1" smtClean="0"/>
              <a:t>keu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smtClean="0"/>
              <a:t>(general purpose financial statement)</a:t>
            </a:r>
          </a:p>
          <a:p>
            <a:pPr marL="0" indent="0">
              <a:buNone/>
            </a:pPr>
            <a:r>
              <a:rPr lang="en-US" dirty="0" smtClean="0"/>
              <a:t>d. SAK ETAP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pe</a:t>
            </a:r>
            <a:r>
              <a:rPr lang="en-US" i="1" dirty="0" smtClean="0"/>
              <a:t>r</a:t>
            </a:r>
            <a:r>
              <a:rPr lang="en-US" dirty="0" smtClean="0"/>
              <a:t> 1 </a:t>
            </a:r>
            <a:r>
              <a:rPr lang="en-US" dirty="0" err="1" smtClean="0"/>
              <a:t>Januari</a:t>
            </a:r>
            <a:r>
              <a:rPr lang="en-US" dirty="0" smtClean="0"/>
              <a:t> 2011,</a:t>
            </a:r>
            <a:r>
              <a:rPr lang="en-US" i="1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1 </a:t>
            </a:r>
            <a:r>
              <a:rPr lang="en-US" dirty="0" err="1" smtClean="0"/>
              <a:t>jan</a:t>
            </a:r>
            <a:r>
              <a:rPr lang="en-US" dirty="0" smtClean="0"/>
              <a:t> 2010 </a:t>
            </a:r>
            <a:r>
              <a:rPr lang="en-US" dirty="0" err="1" smtClean="0"/>
              <a:t>diperbolehkan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0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SAK ETAP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prinsip</a:t>
            </a:r>
            <a:r>
              <a:rPr lang="en-US" sz="4000" dirty="0" smtClean="0"/>
              <a:t>, </a:t>
            </a:r>
            <a:r>
              <a:rPr lang="en-US" sz="4000" dirty="0" err="1" smtClean="0"/>
              <a:t>prosedur</a:t>
            </a:r>
            <a:r>
              <a:rPr lang="en-US" sz="4000" dirty="0" smtClean="0"/>
              <a:t>, </a:t>
            </a:r>
            <a:r>
              <a:rPr lang="en-US" sz="4000" dirty="0" err="1" smtClean="0"/>
              <a:t>metodeatau</a:t>
            </a:r>
            <a:r>
              <a:rPr lang="en-US" sz="4000" dirty="0" smtClean="0"/>
              <a:t> </a:t>
            </a:r>
            <a:r>
              <a:rPr lang="en-US" sz="4000" dirty="0" err="1" smtClean="0"/>
              <a:t>aturan</a:t>
            </a:r>
            <a:r>
              <a:rPr lang="en-US" sz="4000" dirty="0" smtClean="0"/>
              <a:t> </a:t>
            </a:r>
            <a:r>
              <a:rPr lang="en-US" sz="4000" dirty="0" err="1" smtClean="0"/>
              <a:t>penyusunan</a:t>
            </a:r>
            <a:r>
              <a:rPr lang="en-US" sz="4000" dirty="0" smtClean="0"/>
              <a:t> </a:t>
            </a:r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ETAP, </a:t>
            </a:r>
            <a:r>
              <a:rPr lang="en-US" sz="4000" dirty="0" err="1" smtClean="0"/>
              <a:t>entitas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 yang </a:t>
            </a:r>
            <a:r>
              <a:rPr lang="en-US" sz="4000" dirty="0" err="1" smtClean="0"/>
              <a:t>tidak</a:t>
            </a:r>
            <a:r>
              <a:rPr lang="en-US" sz="4000" dirty="0" smtClean="0"/>
              <a:t>/</a:t>
            </a:r>
            <a:r>
              <a:rPr lang="en-US" sz="4000" dirty="0" err="1" smtClean="0"/>
              <a:t>belum</a:t>
            </a:r>
            <a:r>
              <a:rPr lang="en-US" sz="4000" dirty="0" smtClean="0"/>
              <a:t> </a:t>
            </a:r>
            <a:r>
              <a:rPr lang="en-US" sz="4000" dirty="0" err="1" smtClean="0"/>
              <a:t>tercatat</a:t>
            </a:r>
            <a:r>
              <a:rPr lang="en-US" sz="4000" dirty="0" smtClean="0"/>
              <a:t> di PM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proses </a:t>
            </a:r>
            <a:r>
              <a:rPr lang="en-US" sz="4000" dirty="0" err="1" smtClean="0"/>
              <a:t>pengajuan</a:t>
            </a:r>
            <a:r>
              <a:rPr lang="en-US" sz="4000" dirty="0" smtClean="0"/>
              <a:t> di PM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Entitas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 </a:t>
            </a:r>
            <a:r>
              <a:rPr lang="en-US" sz="4000" dirty="0" err="1" smtClean="0"/>
              <a:t>dimaksud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unit </a:t>
            </a:r>
            <a:r>
              <a:rPr lang="en-US" sz="4000" dirty="0" err="1" smtClean="0"/>
              <a:t>usaha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( UKM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97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SAK ETAP </a:t>
            </a:r>
            <a:r>
              <a:rPr lang="en-US" dirty="0" err="1" smtClean="0"/>
              <a:t>lanjutan</a:t>
            </a:r>
            <a:r>
              <a:rPr lang="en-US" dirty="0" smtClean="0"/>
              <a:t> 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UKM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Usaha.</a:t>
            </a:r>
          </a:p>
          <a:p>
            <a:pPr marL="514350" indent="-514350">
              <a:buAutoNum type="alphaLcPeriod"/>
            </a:pPr>
            <a:r>
              <a:rPr lang="en-US" dirty="0" smtClean="0"/>
              <a:t>UKM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data </a:t>
            </a:r>
            <a:r>
              <a:rPr lang="en-US" dirty="0" err="1" smtClean="0"/>
              <a:t>akurat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UKM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,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LAPORAN KEUANGAN UKM: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Proses </a:t>
            </a:r>
            <a:r>
              <a:rPr lang="en-US" sz="3600" dirty="0" err="1" smtClean="0"/>
              <a:t>Akuntansi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sarana</a:t>
            </a:r>
            <a:r>
              <a:rPr lang="en-US" sz="3600" dirty="0" smtClean="0"/>
              <a:t> </a:t>
            </a:r>
            <a:r>
              <a:rPr lang="en-US" sz="3600" dirty="0" err="1" smtClean="0"/>
              <a:t>terjalinya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data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perushaan</a:t>
            </a:r>
            <a:endParaRPr lang="en-US" sz="3600" dirty="0" smtClean="0"/>
          </a:p>
          <a:p>
            <a:r>
              <a:rPr lang="en-US" sz="3600" dirty="0" smtClean="0"/>
              <a:t>Lap Keu </a:t>
            </a:r>
            <a:r>
              <a:rPr lang="en-US" sz="3600" dirty="0" err="1" smtClean="0"/>
              <a:t>baku</a:t>
            </a:r>
            <a:r>
              <a:rPr lang="en-US" sz="3600" dirty="0" smtClean="0"/>
              <a:t> </a:t>
            </a:r>
            <a:r>
              <a:rPr lang="en-US" sz="3600" dirty="0" err="1" smtClean="0"/>
              <a:t>mrp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pertimbangan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&amp; </a:t>
            </a:r>
            <a:r>
              <a:rPr lang="en-US" sz="3600" dirty="0" err="1" smtClean="0"/>
              <a:t>sbg</a:t>
            </a:r>
            <a:r>
              <a:rPr lang="en-US" sz="3600" dirty="0" smtClean="0"/>
              <a:t> </a:t>
            </a:r>
            <a:r>
              <a:rPr lang="en-US" sz="3600" dirty="0" err="1" smtClean="0"/>
              <a:t>perwujudan</a:t>
            </a:r>
            <a:r>
              <a:rPr lang="en-US" sz="3600" dirty="0" smtClean="0"/>
              <a:t> </a:t>
            </a:r>
            <a:r>
              <a:rPr lang="en-US" sz="3600" dirty="0" err="1" smtClean="0"/>
              <a:t>pertanggungjawaban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dalm</a:t>
            </a:r>
            <a:r>
              <a:rPr lang="en-US" sz="3600" dirty="0" smtClean="0"/>
              <a:t> </a:t>
            </a:r>
            <a:r>
              <a:rPr lang="en-US" sz="3600" dirty="0" err="1" smtClean="0"/>
              <a:t>menjalankan</a:t>
            </a:r>
            <a:r>
              <a:rPr lang="en-US" sz="3600" dirty="0" smtClean="0"/>
              <a:t> </a:t>
            </a:r>
            <a:r>
              <a:rPr lang="en-US" sz="3600" dirty="0" err="1" smtClean="0"/>
              <a:t>usahanya</a:t>
            </a:r>
            <a:r>
              <a:rPr lang="en-US" sz="3600" dirty="0" smtClean="0"/>
              <a:t> </a:t>
            </a:r>
            <a:r>
              <a:rPr lang="en-US" sz="3600" dirty="0" err="1" smtClean="0"/>
              <a:t>scr</a:t>
            </a:r>
            <a:r>
              <a:rPr lang="en-US" sz="3600" dirty="0" smtClean="0"/>
              <a:t> </a:t>
            </a:r>
            <a:r>
              <a:rPr lang="en-US" sz="3600" dirty="0" err="1" smtClean="0"/>
              <a:t>profesional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8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788</Words>
  <Application>Microsoft Office PowerPoint</Application>
  <PresentationFormat>On-screen Show (4:3)</PresentationFormat>
  <Paragraphs>123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UMKM (UU no. 28/2008)</vt:lpstr>
      <vt:lpstr>Kriteria Usaha Kecil Menurut UU RI</vt:lpstr>
      <vt:lpstr>CIRI-CIRI UKM</vt:lpstr>
      <vt:lpstr>KEKUATAN &amp; KELEMAHAN UKM:</vt:lpstr>
      <vt:lpstr>KEKUATAN &amp; KELEMAHAN UKM lanjutan ……………..</vt:lpstr>
      <vt:lpstr>SAK ETAP UKM</vt:lpstr>
      <vt:lpstr>SAK ETAP</vt:lpstr>
      <vt:lpstr>SAK ETAP lanjutan ………..</vt:lpstr>
      <vt:lpstr>LAPORAN KEUANGAN UKM:</vt:lpstr>
      <vt:lpstr>SOSIALISASI SAK ETAP UKM</vt:lpstr>
      <vt:lpstr>MODEL KERJASAMA  PENDIDIKAN &amp; UKM:</vt:lpstr>
      <vt:lpstr>DAMPAK PENERAPAN SAK ETAP BG UKM</vt:lpstr>
      <vt:lpstr> DAMPAK   lanjutan…………….</vt:lpstr>
      <vt:lpstr>PEMBUKUAN SEDERHANA UKM :</vt:lpstr>
      <vt:lpstr>ALASAN PEMBUKUAN PENTING:</vt:lpstr>
      <vt:lpstr>LAPORAN KEUANGAN UKM</vt:lpstr>
      <vt:lpstr>TAHAPAN PEMBUKUAN UKM</vt:lpstr>
      <vt:lpstr>BAG.JK LAP TIDAK SEIMBANG :</vt:lpstr>
      <vt:lpstr>BEDA  PEMBUKUAN &amp; AKUNTANSI</vt:lpstr>
      <vt:lpstr>FUNGSI LAPORAN KEUANGAN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UMKM (UU no. 28/2008)</dc:title>
  <dc:creator>anik</dc:creator>
  <cp:lastModifiedBy>anik</cp:lastModifiedBy>
  <cp:revision>11</cp:revision>
  <dcterms:created xsi:type="dcterms:W3CDTF">2013-06-21T00:37:38Z</dcterms:created>
  <dcterms:modified xsi:type="dcterms:W3CDTF">2013-06-21T03:26:26Z</dcterms:modified>
</cp:coreProperties>
</file>